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12"/>
  </p:notesMasterIdLst>
  <p:sldIdLst>
    <p:sldId id="256" r:id="rId2"/>
    <p:sldId id="325" r:id="rId3"/>
    <p:sldId id="326" r:id="rId4"/>
    <p:sldId id="315" r:id="rId5"/>
    <p:sldId id="330" r:id="rId6"/>
    <p:sldId id="331" r:id="rId7"/>
    <p:sldId id="333" r:id="rId8"/>
    <p:sldId id="332" r:id="rId9"/>
    <p:sldId id="334" r:id="rId10"/>
    <p:sldId id="265" r:id="rId11"/>
  </p:sldIdLst>
  <p:sldSz cx="9144000" cy="5143500" type="screen16x9"/>
  <p:notesSz cx="6858000" cy="9144000"/>
  <p:embeddedFontLst>
    <p:embeddedFont>
      <p:font typeface="Montserrat" panose="020B0604020202020204" charset="0"/>
      <p:regular r:id="rId13"/>
      <p:bold r:id="rId14"/>
      <p:italic r:id="rId15"/>
      <p:boldItalic r:id="rId16"/>
    </p:embeddedFont>
    <p:embeddedFont>
      <p:font typeface="Montserrat Light" panose="020B0604020202020204" charset="0"/>
      <p:regular r:id="rId17"/>
      <p:bold r:id="rId18"/>
      <p:italic r:id="rId19"/>
      <p:boldItalic r:id="rId20"/>
    </p:embeddedFont>
    <p:embeddedFont>
      <p:font typeface="Arvo" panose="020B0604020202020204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D00"/>
    <a:srgbClr val="C8102E"/>
    <a:srgbClr val="154A8B"/>
    <a:srgbClr val="C7243F"/>
    <a:srgbClr val="AD0E28"/>
    <a:srgbClr val="E8A60C"/>
    <a:srgbClr val="7A1627"/>
    <a:srgbClr val="D43806"/>
    <a:srgbClr val="486F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DA1103-9E0E-4F82-997D-E51F4BCD2C8E}" v="13" dt="2023-10-06T16:32:25.656"/>
  </p1510:revLst>
</p1510:revInfo>
</file>

<file path=ppt/tableStyles.xml><?xml version="1.0" encoding="utf-8"?>
<a:tblStyleLst xmlns:a="http://schemas.openxmlformats.org/drawingml/2006/main" def="{32C5FAD2-183E-495A-88D6-5BC58F5F2225}">
  <a:tblStyle styleId="{32C5FAD2-183E-495A-88D6-5BC58F5F22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94"/>
  </p:normalViewPr>
  <p:slideViewPr>
    <p:cSldViewPr snapToGrid="0" showGuides="1">
      <p:cViewPr varScale="1">
        <p:scale>
          <a:sx n="98" d="100"/>
          <a:sy n="98" d="100"/>
        </p:scale>
        <p:origin x="600" y="84"/>
      </p:cViewPr>
      <p:guideLst>
        <p:guide orient="horz" pos="1620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>
        <p:scale>
          <a:sx n="110" d="100"/>
          <a:sy n="110" d="100"/>
        </p:scale>
        <p:origin x="2824" y="-20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84084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9238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de7457949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de7457949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526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de7457949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de7457949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0329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de7457949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de7457949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5452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de7457949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de7457949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61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userDrawn="1">
  <p:cSld name="TITLE">
    <p:bg>
      <p:bgPr>
        <a:solidFill>
          <a:srgbClr val="981FAC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67A4526B-3819-7A26-DEE6-692FCC624F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550" y="53"/>
            <a:ext cx="9152550" cy="5149851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9895326-9CBF-9A9A-A337-865E537B35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5040"/>
          </a:xfrm>
          <a:prstGeom prst="rect">
            <a:avLst/>
          </a:prstGeom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xmlns="" id="{DD96BEA3-F078-E378-436D-66A752EDB0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330550"/>
            <a:ext cx="5669280" cy="732690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  <a:latin typeface=""/>
              </a:defRPr>
            </a:lvl1pPr>
          </a:lstStyle>
          <a:p>
            <a:r>
              <a:rPr lang="es-MX" dirty="0"/>
              <a:t>Título de la presentación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21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1">
  <p:cSld name="BLANK_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/>
          <p:nvPr/>
        </p:nvSpPr>
        <p:spPr>
          <a:xfrm rot="-1949626">
            <a:off x="6835838" y="1205979"/>
            <a:ext cx="2861462" cy="2861462"/>
          </a:xfrm>
          <a:prstGeom prst="rect">
            <a:avLst/>
          </a:prstGeom>
          <a:solidFill>
            <a:srgbClr val="154A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0"/>
          <p:cNvSpPr/>
          <p:nvPr/>
        </p:nvSpPr>
        <p:spPr>
          <a:xfrm>
            <a:off x="-181850" y="2926900"/>
            <a:ext cx="2991900" cy="2991900"/>
          </a:xfrm>
          <a:prstGeom prst="ellipse">
            <a:avLst/>
          </a:prstGeom>
          <a:solidFill>
            <a:srgbClr val="C810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0"/>
          <p:cNvSpPr txBox="1">
            <a:spLocks noGrp="1"/>
          </p:cNvSpPr>
          <p:nvPr>
            <p:ph type="title" hasCustomPrompt="1"/>
          </p:nvPr>
        </p:nvSpPr>
        <p:spPr>
          <a:xfrm>
            <a:off x="978477" y="3770050"/>
            <a:ext cx="1892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600"/>
              <a:buFont typeface="Montserrat"/>
              <a:buNone/>
              <a:defRPr b="1">
                <a:solidFill>
                  <a:srgbClr val="EFD67E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600"/>
              <a:buFont typeface="Montserrat"/>
              <a:buNone/>
              <a:defRPr b="1">
                <a:solidFill>
                  <a:srgbClr val="EFD67E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600"/>
              <a:buFont typeface="Montserrat"/>
              <a:buNone/>
              <a:defRPr b="1">
                <a:solidFill>
                  <a:srgbClr val="EFD67E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600"/>
              <a:buFont typeface="Montserrat"/>
              <a:buNone/>
              <a:defRPr b="1">
                <a:solidFill>
                  <a:srgbClr val="EFD67E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600"/>
              <a:buFont typeface="Montserrat"/>
              <a:buNone/>
              <a:defRPr b="1">
                <a:solidFill>
                  <a:srgbClr val="EFD67E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600"/>
              <a:buFont typeface="Montserrat"/>
              <a:buNone/>
              <a:defRPr b="1">
                <a:solidFill>
                  <a:srgbClr val="EFD67E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600"/>
              <a:buFont typeface="Montserrat"/>
              <a:buNone/>
              <a:defRPr b="1">
                <a:solidFill>
                  <a:srgbClr val="EFD67E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600"/>
              <a:buFont typeface="Montserrat"/>
              <a:buNone/>
              <a:defRPr b="1">
                <a:solidFill>
                  <a:srgbClr val="EFD67E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ES" dirty="0"/>
              <a:t>Clic agregar título</a:t>
            </a:r>
            <a:endParaRPr dirty="0"/>
          </a:p>
        </p:txBody>
      </p:sp>
      <p:sp>
        <p:nvSpPr>
          <p:cNvPr id="150" name="Google Shape;150;p20"/>
          <p:cNvSpPr txBox="1">
            <a:spLocks noGrp="1"/>
          </p:cNvSpPr>
          <p:nvPr>
            <p:ph type="subTitle" idx="1"/>
          </p:nvPr>
        </p:nvSpPr>
        <p:spPr>
          <a:xfrm>
            <a:off x="6768119" y="1791589"/>
            <a:ext cx="1892100" cy="171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3">
  <p:cSld name="Blank slide 3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/>
          <p:cNvSpPr txBox="1">
            <a:spLocks noGrp="1"/>
          </p:cNvSpPr>
          <p:nvPr>
            <p:ph type="title"/>
          </p:nvPr>
        </p:nvSpPr>
        <p:spPr>
          <a:xfrm>
            <a:off x="671100" y="1032811"/>
            <a:ext cx="7785000" cy="5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lang="es-CO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280E0B8A-B6B1-3B31-BE9D-195C33E328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</a:blip>
          <a:srcRect r="18362"/>
          <a:stretch/>
        </p:blipFill>
        <p:spPr>
          <a:xfrm rot="16200000">
            <a:off x="1502759" y="-1502759"/>
            <a:ext cx="2571750" cy="557726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13A7DA4-151F-4C06-9EB0-EB6DF93E98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9066"/>
          <a:stretch/>
        </p:blipFill>
        <p:spPr>
          <a:xfrm>
            <a:off x="7736999" y="1032811"/>
            <a:ext cx="1407001" cy="307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49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Montserrat"/>
              <a:buNone/>
              <a:defRPr sz="36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rvo"/>
              <a:buNone/>
              <a:defRPr sz="36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rvo"/>
              <a:buNone/>
              <a:defRPr sz="36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rvo"/>
              <a:buNone/>
              <a:defRPr sz="36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rvo"/>
              <a:buNone/>
              <a:defRPr sz="36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rvo"/>
              <a:buNone/>
              <a:defRPr sz="36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rvo"/>
              <a:buNone/>
              <a:defRPr sz="36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rvo"/>
              <a:buNone/>
              <a:defRPr sz="36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rvo"/>
              <a:buNone/>
              <a:defRPr sz="36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68100" y="170230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Montserrat"/>
              <a:buChar char="●"/>
              <a:defRPr sz="1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Montserrat"/>
              <a:buChar char="○"/>
              <a:defRPr sz="1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Montserrat"/>
              <a:buChar char="■"/>
              <a:defRPr sz="1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Montserrat"/>
              <a:buChar char="●"/>
              <a:defRPr sz="1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Montserrat"/>
              <a:buChar char="○"/>
              <a:defRPr sz="1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Montserrat"/>
              <a:buChar char="■"/>
              <a:defRPr sz="1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Montserrat"/>
              <a:buChar char="●"/>
              <a:defRPr sz="1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Montserrat"/>
              <a:buChar char="○"/>
              <a:defRPr sz="1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Montserrat"/>
              <a:buChar char="■"/>
              <a:defRPr sz="1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74" r:id="rId2"/>
    <p:sldLayoutId id="2147483666" r:id="rId3"/>
    <p:sldLayoutId id="2147483675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5.emf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5.emf"/><Relationship Id="rId7" Type="http://schemas.openxmlformats.org/officeDocument/2006/relationships/image" Target="../media/image1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1FAC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" y="7937"/>
            <a:ext cx="9137659" cy="5147072"/>
          </a:xfrm>
          <a:prstGeom prst="rect">
            <a:avLst/>
          </a:prstGeom>
        </p:spPr>
      </p:pic>
      <p:sp>
        <p:nvSpPr>
          <p:cNvPr id="281" name="Google Shape;281;p36"/>
          <p:cNvSpPr/>
          <p:nvPr/>
        </p:nvSpPr>
        <p:spPr>
          <a:xfrm>
            <a:off x="-181850" y="2926900"/>
            <a:ext cx="2991900" cy="2991900"/>
          </a:xfrm>
          <a:prstGeom prst="ellipse">
            <a:avLst/>
          </a:prstGeom>
          <a:solidFill>
            <a:srgbClr val="C810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xmlns="" id="{0A0D9F1F-417D-DD24-9082-18FE340B1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257" y="4027321"/>
            <a:ext cx="2931885" cy="482400"/>
          </a:xfrm>
        </p:spPr>
        <p:txBody>
          <a:bodyPr/>
          <a:lstStyle/>
          <a:p>
            <a:r>
              <a:rPr lang="es-ES" sz="2800" dirty="0"/>
              <a:t>Gracias……</a:t>
            </a:r>
            <a:endParaRPr lang="es-CO" sz="280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FF0EA27D-1EBA-02FC-A0B0-465DCF3E861E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269575" y="274321"/>
            <a:ext cx="1261871" cy="46647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F7CBAC0-C246-B2F0-5F2D-578DC74C66BE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  <a:lum bright="40000" contrast="-40000"/>
          </a:blip>
          <a:stretch>
            <a:fillRect/>
          </a:stretch>
        </p:blipFill>
        <p:spPr>
          <a:xfrm>
            <a:off x="7750580" y="160338"/>
            <a:ext cx="1261870" cy="33085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4CE4361C-CD47-5D14-EA47-D300B7D4D61F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7383156" y="4372353"/>
            <a:ext cx="1629294" cy="507739"/>
          </a:xfrm>
          <a:prstGeom prst="rect">
            <a:avLst/>
          </a:prstGeom>
        </p:spPr>
      </p:pic>
      <p:sp>
        <p:nvSpPr>
          <p:cNvPr id="2" name="AutoShape 2" descr="blob:https://web.whatsapp.com/dd558563-ce98-4acc-8a1e-bb0d5b2180a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08A0B7A-EF78-D111-DD02-4CBA85F2F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75" y="274321"/>
            <a:ext cx="1261871" cy="46647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311FB790-2716-4847-42A8-CDBDA3472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809" y="286455"/>
            <a:ext cx="1261870" cy="330856"/>
          </a:xfrm>
          <a:prstGeom prst="rect">
            <a:avLst/>
          </a:prstGeom>
        </p:spPr>
      </p:pic>
      <p:sp>
        <p:nvSpPr>
          <p:cNvPr id="8" name="Google Shape;270;p35">
            <a:extLst>
              <a:ext uri="{FF2B5EF4-FFF2-40B4-BE49-F238E27FC236}">
                <a16:creationId xmlns:a16="http://schemas.microsoft.com/office/drawing/2014/main" xmlns="" id="{6512F984-3663-0B48-3588-598E4243C3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41058" y="507556"/>
            <a:ext cx="5846281" cy="8215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 sz="3600" b="1" dirty="0">
                <a:solidFill>
                  <a:schemeClr val="tx1"/>
                </a:solidFill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s-ES" sz="3600" b="1" dirty="0">
                <a:solidFill>
                  <a:schemeClr val="tx1"/>
                </a:solidFill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sz="3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899320A1-2C72-579E-1AB8-06B37DA1AE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3156" y="4372353"/>
            <a:ext cx="1629294" cy="507739"/>
          </a:xfrm>
          <a:prstGeom prst="rect">
            <a:avLst/>
          </a:prstGeom>
        </p:spPr>
      </p:pic>
      <p:sp>
        <p:nvSpPr>
          <p:cNvPr id="13" name="Google Shape;270;p35">
            <a:extLst>
              <a:ext uri="{FF2B5EF4-FFF2-40B4-BE49-F238E27FC236}">
                <a16:creationId xmlns:a16="http://schemas.microsoft.com/office/drawing/2014/main" xmlns="" id="{482B77EA-5A75-881B-6D57-F0814DFF9304}"/>
              </a:ext>
            </a:extLst>
          </p:cNvPr>
          <p:cNvSpPr txBox="1">
            <a:spLocks/>
          </p:cNvSpPr>
          <p:nvPr/>
        </p:nvSpPr>
        <p:spPr>
          <a:xfrm>
            <a:off x="1849367" y="571965"/>
            <a:ext cx="5846281" cy="821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Montserrat"/>
              <a:buNone/>
              <a:defRPr sz="36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Montserrat"/>
              <a:buNone/>
              <a:defRPr sz="36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Montserrat"/>
              <a:buNone/>
              <a:defRPr sz="36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Montserrat"/>
              <a:buNone/>
              <a:defRPr sz="36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Montserrat"/>
              <a:buNone/>
              <a:defRPr sz="36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Montserrat"/>
              <a:buNone/>
              <a:defRPr sz="36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Montserrat"/>
              <a:buNone/>
              <a:defRPr sz="36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Montserrat"/>
              <a:buNone/>
              <a:defRPr sz="36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Montserrat"/>
              <a:buNone/>
              <a:defRPr sz="36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s-MX" sz="2400" b="1" dirty="0" smtClean="0">
                <a:solidFill>
                  <a:schemeClr val="tx1"/>
                </a:solidFill>
                <a:latin typeface="Montserrat" pitchFamily="2" charset="0"/>
                <a:cs typeface="Calibri" panose="020F0502020204030204" pitchFamily="34" charset="0"/>
              </a:rPr>
              <a:t>Kit de Robótica de Bajo Costo</a:t>
            </a:r>
            <a:endParaRPr lang="es-MX" sz="2400" b="1" dirty="0">
              <a:solidFill>
                <a:schemeClr val="tx1"/>
              </a:solidFill>
              <a:latin typeface="Montserrat" pitchFamily="2" charset="0"/>
              <a:cs typeface="Calibri" panose="020F0502020204030204" pitchFamily="34" charset="0"/>
            </a:endParaRPr>
          </a:p>
        </p:txBody>
      </p:sp>
      <p:sp>
        <p:nvSpPr>
          <p:cNvPr id="3" name="Google Shape;270;p35">
            <a:extLst>
              <a:ext uri="{FF2B5EF4-FFF2-40B4-BE49-F238E27FC236}">
                <a16:creationId xmlns:a16="http://schemas.microsoft.com/office/drawing/2014/main" xmlns="" id="{29ED15D9-6D13-80A7-FABF-E1983A95E7F7}"/>
              </a:ext>
            </a:extLst>
          </p:cNvPr>
          <p:cNvSpPr txBox="1">
            <a:spLocks/>
          </p:cNvSpPr>
          <p:nvPr/>
        </p:nvSpPr>
        <p:spPr>
          <a:xfrm>
            <a:off x="269575" y="1812693"/>
            <a:ext cx="4836764" cy="821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Montserrat"/>
              <a:buNone/>
              <a:defRPr sz="36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Montserrat"/>
              <a:buNone/>
              <a:defRPr sz="36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Montserrat"/>
              <a:buNone/>
              <a:defRPr sz="36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Montserrat"/>
              <a:buNone/>
              <a:defRPr sz="36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Montserrat"/>
              <a:buNone/>
              <a:defRPr sz="36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Montserrat"/>
              <a:buNone/>
              <a:defRPr sz="36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Montserrat"/>
              <a:buNone/>
              <a:defRPr sz="36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Montserrat"/>
              <a:buNone/>
              <a:defRPr sz="36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Montserrat"/>
              <a:buNone/>
              <a:defRPr sz="36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MX" sz="2400" b="1" dirty="0" smtClean="0">
                <a:solidFill>
                  <a:schemeClr val="tx1"/>
                </a:solidFill>
                <a:latin typeface="Montserrat" pitchFamily="2" charset="0"/>
                <a:cs typeface="Calibri" panose="020F0502020204030204" pitchFamily="34" charset="0"/>
              </a:rPr>
              <a:t>Institución educativa No Uno</a:t>
            </a:r>
            <a:endParaRPr lang="es-MX" sz="2400" b="1" dirty="0">
              <a:solidFill>
                <a:schemeClr val="tx1"/>
              </a:solidFill>
              <a:latin typeface="Montserrat" pitchFamily="2" charset="0"/>
              <a:cs typeface="Calibri" panose="020F0502020204030204" pitchFamily="34" charset="0"/>
            </a:endParaRPr>
          </a:p>
          <a:p>
            <a:r>
              <a:rPr lang="es-MX" sz="2400" b="1" dirty="0" smtClean="0">
                <a:solidFill>
                  <a:schemeClr val="tx1"/>
                </a:solidFill>
                <a:latin typeface="Montserrat" pitchFamily="2" charset="0"/>
                <a:cs typeface="Calibri" panose="020F0502020204030204" pitchFamily="34" charset="0"/>
              </a:rPr>
              <a:t>Grado: 6°</a:t>
            </a:r>
            <a:endParaRPr lang="es-MX" sz="2400" b="1" dirty="0">
              <a:solidFill>
                <a:schemeClr val="tx1"/>
              </a:solidFill>
              <a:latin typeface="Montserrat" pitchFamily="2" charset="0"/>
              <a:cs typeface="Calibri" panose="020F0502020204030204" pitchFamily="34" charset="0"/>
            </a:endParaRPr>
          </a:p>
          <a:p>
            <a:r>
              <a:rPr lang="es-MX" sz="2400" b="1" dirty="0" smtClean="0">
                <a:solidFill>
                  <a:schemeClr val="tx1"/>
                </a:solidFill>
                <a:latin typeface="Montserrat" pitchFamily="2" charset="0"/>
                <a:cs typeface="Calibri" panose="020F0502020204030204" pitchFamily="34" charset="0"/>
              </a:rPr>
              <a:t>Maicao La Guajira</a:t>
            </a:r>
            <a:endParaRPr lang="es-MX" sz="2400" b="1" dirty="0">
              <a:solidFill>
                <a:schemeClr val="tx1"/>
              </a:solidFill>
              <a:latin typeface="Montserrat" pitchFamily="2" charset="0"/>
              <a:cs typeface="Calibri" panose="020F05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8" b="4445"/>
          <a:stretch/>
        </p:blipFill>
        <p:spPr>
          <a:xfrm>
            <a:off x="5456015" y="1426712"/>
            <a:ext cx="3220311" cy="28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08A0B7A-EF78-D111-DD02-4CBA85F2F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75" y="274321"/>
            <a:ext cx="1261871" cy="46647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311FB790-2716-4847-42A8-CDBDA3472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809" y="286455"/>
            <a:ext cx="1261870" cy="330856"/>
          </a:xfrm>
          <a:prstGeom prst="rect">
            <a:avLst/>
          </a:prstGeom>
        </p:spPr>
      </p:pic>
      <p:sp>
        <p:nvSpPr>
          <p:cNvPr id="8" name="Google Shape;270;p35">
            <a:extLst>
              <a:ext uri="{FF2B5EF4-FFF2-40B4-BE49-F238E27FC236}">
                <a16:creationId xmlns:a16="http://schemas.microsoft.com/office/drawing/2014/main" xmlns="" id="{6512F984-3663-0B48-3588-598E4243C3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41058" y="507556"/>
            <a:ext cx="5846281" cy="8215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 sz="3600" b="1" dirty="0">
                <a:solidFill>
                  <a:schemeClr val="tx1"/>
                </a:solidFill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s-ES" sz="3600" b="1" dirty="0">
                <a:solidFill>
                  <a:schemeClr val="tx1"/>
                </a:solidFill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sz="3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899320A1-2C72-579E-1AB8-06B37DA1AE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0385" y="4313987"/>
            <a:ext cx="1629294" cy="507739"/>
          </a:xfrm>
          <a:prstGeom prst="rect">
            <a:avLst/>
          </a:prstGeom>
        </p:spPr>
      </p:pic>
      <p:sp>
        <p:nvSpPr>
          <p:cNvPr id="2" name="Google Shape;270;p35">
            <a:extLst>
              <a:ext uri="{FF2B5EF4-FFF2-40B4-BE49-F238E27FC236}">
                <a16:creationId xmlns:a16="http://schemas.microsoft.com/office/drawing/2014/main" xmlns="" id="{C50D2EE7-4189-DF3A-19BD-67C35BFF8A2B}"/>
              </a:ext>
            </a:extLst>
          </p:cNvPr>
          <p:cNvSpPr txBox="1">
            <a:spLocks/>
          </p:cNvSpPr>
          <p:nvPr/>
        </p:nvSpPr>
        <p:spPr>
          <a:xfrm>
            <a:off x="1841058" y="367222"/>
            <a:ext cx="5846281" cy="821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Montserrat"/>
              <a:buNone/>
              <a:defRPr sz="36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Montserrat"/>
              <a:buNone/>
              <a:defRPr sz="36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Montserrat"/>
              <a:buNone/>
              <a:defRPr sz="36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Montserrat"/>
              <a:buNone/>
              <a:defRPr sz="36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Montserrat"/>
              <a:buNone/>
              <a:defRPr sz="36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Montserrat"/>
              <a:buNone/>
              <a:defRPr sz="36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Montserrat"/>
              <a:buNone/>
              <a:defRPr sz="36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Montserrat"/>
              <a:buNone/>
              <a:defRPr sz="36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Montserrat"/>
              <a:buNone/>
              <a:defRPr sz="36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s-MX" sz="2400" b="1" dirty="0">
                <a:solidFill>
                  <a:schemeClr val="tx1"/>
                </a:solidFill>
                <a:latin typeface="Montserrat" pitchFamily="2" charset="0"/>
                <a:cs typeface="Calibri" panose="020F0502020204030204" pitchFamily="34" charset="0"/>
              </a:rPr>
              <a:t>Contexto y problema</a:t>
            </a:r>
          </a:p>
          <a:p>
            <a:pPr algn="ctr"/>
            <a:endParaRPr lang="es-MX" sz="2400" b="1" dirty="0">
              <a:solidFill>
                <a:schemeClr val="tx1"/>
              </a:solidFill>
              <a:latin typeface="Montserrat" pitchFamily="2" charset="0"/>
              <a:cs typeface="Calibri" panose="020F0502020204030204" pitchFamily="34" charset="0"/>
            </a:endParaRPr>
          </a:p>
        </p:txBody>
      </p:sp>
      <p:sp>
        <p:nvSpPr>
          <p:cNvPr id="10" name="CuadroTexto 2">
            <a:extLst>
              <a:ext uri="{FF2B5EF4-FFF2-40B4-BE49-F238E27FC236}">
                <a16:creationId xmlns:a16="http://schemas.microsoft.com/office/drawing/2014/main" xmlns="" id="{39F0FBFD-2730-DBE8-55F2-D60BD5982CC5}"/>
              </a:ext>
            </a:extLst>
          </p:cNvPr>
          <p:cNvSpPr txBox="1"/>
          <p:nvPr/>
        </p:nvSpPr>
        <p:spPr>
          <a:xfrm>
            <a:off x="475259" y="972243"/>
            <a:ext cx="51915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 smtClean="0">
                <a:latin typeface="Montserrat Light" panose="020B0604020202020204" charset="0"/>
              </a:rPr>
              <a:t>Somos una institución educativa publica que se encuentra ubicada en una comunidad </a:t>
            </a:r>
            <a:r>
              <a:rPr lang="es-CO" dirty="0">
                <a:latin typeface="Montserrat Light" panose="020B0604020202020204" charset="0"/>
              </a:rPr>
              <a:t>de estrato socioeconómico bajo con diferentes problemas sociales como desempleo, drogadicción</a:t>
            </a:r>
            <a:r>
              <a:rPr lang="es-CO" dirty="0" smtClean="0">
                <a:latin typeface="Montserrat Light" panose="020B0604020202020204" charset="0"/>
              </a:rPr>
              <a:t>, </a:t>
            </a:r>
            <a:r>
              <a:rPr lang="es-CO" dirty="0">
                <a:latin typeface="Montserrat Light" panose="020B0604020202020204" charset="0"/>
              </a:rPr>
              <a:t>inseguridad, violencia doméstica, acceso a servicios públicos, pobreza y pobreza </a:t>
            </a:r>
            <a:r>
              <a:rPr lang="es-CO" dirty="0" smtClean="0">
                <a:latin typeface="Montserrat Light" panose="020B0604020202020204" charset="0"/>
              </a:rPr>
              <a:t>extrema, lo que complica poner en practica estrategias que permitan fortalecer el enfoque STEM por el alto costo de las herramientas tecnológicas.</a:t>
            </a:r>
            <a:endParaRPr lang="es-ES" dirty="0">
              <a:latin typeface="Montserrat Light" panose="020B060402020202020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8" t="72246" r="3351"/>
          <a:stretch/>
        </p:blipFill>
        <p:spPr>
          <a:xfrm>
            <a:off x="5872850" y="1185305"/>
            <a:ext cx="2964990" cy="1427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162" y="2828925"/>
            <a:ext cx="6109799" cy="2171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345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08A0B7A-EF78-D111-DD02-4CBA85F2F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75" y="274321"/>
            <a:ext cx="1261871" cy="46647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311FB790-2716-4847-42A8-CDBDA3472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809" y="286455"/>
            <a:ext cx="1261870" cy="330856"/>
          </a:xfrm>
          <a:prstGeom prst="rect">
            <a:avLst/>
          </a:prstGeom>
        </p:spPr>
      </p:pic>
      <p:sp>
        <p:nvSpPr>
          <p:cNvPr id="8" name="Google Shape;270;p35">
            <a:extLst>
              <a:ext uri="{FF2B5EF4-FFF2-40B4-BE49-F238E27FC236}">
                <a16:creationId xmlns:a16="http://schemas.microsoft.com/office/drawing/2014/main" xmlns="" id="{6512F984-3663-0B48-3588-598E4243C3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41058" y="507556"/>
            <a:ext cx="5846281" cy="8215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 b="1" dirty="0">
                <a:solidFill>
                  <a:schemeClr val="tx1"/>
                </a:solidFill>
                <a:latin typeface="Montserrat" pitchFamily="2" charset="0"/>
                <a:cs typeface="Calibri" panose="020F0502020204030204" pitchFamily="34" charset="0"/>
                <a:sym typeface="Montserrat"/>
              </a:rPr>
              <a:t>Recursos tecnológicos</a:t>
            </a:r>
            <a:endParaRPr sz="3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899320A1-2C72-579E-1AB8-06B37DA1AE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3156" y="4372353"/>
            <a:ext cx="1629294" cy="507739"/>
          </a:xfrm>
          <a:prstGeom prst="rect">
            <a:avLst/>
          </a:prstGeom>
        </p:spPr>
      </p:pic>
      <p:sp>
        <p:nvSpPr>
          <p:cNvPr id="2" name="CuadroTexto 2">
            <a:extLst>
              <a:ext uri="{FF2B5EF4-FFF2-40B4-BE49-F238E27FC236}">
                <a16:creationId xmlns:a16="http://schemas.microsoft.com/office/drawing/2014/main" xmlns="" id="{607C006F-716F-D5B0-F036-6441A25AF472}"/>
              </a:ext>
            </a:extLst>
          </p:cNvPr>
          <p:cNvSpPr txBox="1"/>
          <p:nvPr/>
        </p:nvSpPr>
        <p:spPr>
          <a:xfrm>
            <a:off x="369274" y="1655515"/>
            <a:ext cx="5191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 smtClean="0">
                <a:solidFill>
                  <a:schemeClr val="tx1"/>
                </a:solidFill>
                <a:latin typeface="Montserrat Light" panose="00000400000000000000" pitchFamily="2" charset="0"/>
              </a:rPr>
              <a:t>Para desarrollar el proyecto se utilizo computadores, internet, programas y aplicaciones de diseño con el fin de motivar a los lideres del grupo para poner en practica las herramientas creadas.</a:t>
            </a:r>
            <a:endParaRPr lang="es-CO" dirty="0">
              <a:solidFill>
                <a:schemeClr val="tx1"/>
              </a:solidFill>
              <a:latin typeface="Montserrat Light" panose="000004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DE77FF64-F5A3-B0D4-35DE-EBF51DA67E0A}"/>
              </a:ext>
            </a:extLst>
          </p:cNvPr>
          <p:cNvSpPr txBox="1"/>
          <p:nvPr/>
        </p:nvSpPr>
        <p:spPr>
          <a:xfrm>
            <a:off x="5776168" y="1661899"/>
            <a:ext cx="3213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>
                <a:solidFill>
                  <a:schemeClr val="tx1"/>
                </a:solidFill>
                <a:latin typeface="Montserrat Light" panose="00000400000000000000" pitchFamily="2" charset="0"/>
              </a:rPr>
              <a:t>Listado de recursos: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chemeClr val="tx1"/>
                </a:solidFill>
                <a:latin typeface="Montserrat Light" panose="00000400000000000000" pitchFamily="2" charset="0"/>
              </a:rPr>
              <a:t>Programa </a:t>
            </a:r>
            <a:r>
              <a:rPr lang="es-MX" dirty="0" err="1" smtClean="0">
                <a:solidFill>
                  <a:schemeClr val="tx1"/>
                </a:solidFill>
                <a:latin typeface="Montserrat Light" panose="00000400000000000000" pitchFamily="2" charset="0"/>
              </a:rPr>
              <a:t>Crocodile</a:t>
            </a:r>
            <a:endParaRPr lang="es-MX" dirty="0">
              <a:solidFill>
                <a:schemeClr val="tx1"/>
              </a:solidFill>
              <a:latin typeface="Montserrat Light" panose="000004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chemeClr val="tx1"/>
                </a:solidFill>
                <a:latin typeface="Montserrat Light" panose="00000400000000000000" pitchFamily="2" charset="0"/>
              </a:rPr>
              <a:t>Software de diseño (</a:t>
            </a:r>
            <a:r>
              <a:rPr lang="es-MX" dirty="0" err="1" smtClean="0">
                <a:solidFill>
                  <a:schemeClr val="tx1"/>
                </a:solidFill>
                <a:latin typeface="Montserrat Light" panose="00000400000000000000" pitchFamily="2" charset="0"/>
              </a:rPr>
              <a:t>Fusion</a:t>
            </a:r>
            <a:r>
              <a:rPr lang="es-MX" dirty="0" smtClean="0">
                <a:solidFill>
                  <a:schemeClr val="tx1"/>
                </a:solidFill>
                <a:latin typeface="Montserrat Light" panose="00000400000000000000" pitchFamily="2" charset="0"/>
              </a:rPr>
              <a:t>)</a:t>
            </a:r>
            <a:endParaRPr lang="es-MX" dirty="0">
              <a:solidFill>
                <a:schemeClr val="tx1"/>
              </a:solidFill>
              <a:latin typeface="Montserrat Light" panose="000004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chemeClr val="tx1"/>
                </a:solidFill>
                <a:latin typeface="Montserrat Light" panose="00000400000000000000" pitchFamily="2" charset="0"/>
              </a:rPr>
              <a:t>Kit </a:t>
            </a:r>
            <a:r>
              <a:rPr lang="es-MX" dirty="0" err="1" smtClean="0">
                <a:solidFill>
                  <a:schemeClr val="tx1"/>
                </a:solidFill>
                <a:latin typeface="Montserrat Light" panose="00000400000000000000" pitchFamily="2" charset="0"/>
              </a:rPr>
              <a:t>Maker</a:t>
            </a:r>
            <a:r>
              <a:rPr lang="es-MX" dirty="0" smtClean="0">
                <a:solidFill>
                  <a:schemeClr val="tx1"/>
                </a:solidFill>
                <a:latin typeface="Montserrat Light" panose="00000400000000000000" pitchFamily="2" charset="0"/>
              </a:rPr>
              <a:t> de CPE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960" y="2649823"/>
            <a:ext cx="2723745" cy="1532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322" y="2662481"/>
            <a:ext cx="2707206" cy="1280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94" y="4031245"/>
            <a:ext cx="5038434" cy="848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301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70;p35">
            <a:extLst>
              <a:ext uri="{FF2B5EF4-FFF2-40B4-BE49-F238E27FC236}">
                <a16:creationId xmlns:a16="http://schemas.microsoft.com/office/drawing/2014/main" xmlns="" id="{34414BB5-3228-05E3-651C-73185CFAD3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41058" y="507556"/>
            <a:ext cx="5846281" cy="8215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Montserrat" pitchFamily="2" charset="0"/>
                <a:cs typeface="Calibri" panose="020F0502020204030204" pitchFamily="34" charset="0"/>
                <a:sym typeface="Montserrat"/>
              </a:rPr>
              <a:t>Metodología </a:t>
            </a:r>
            <a:endParaRPr sz="3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CuadroTexto 2">
            <a:extLst>
              <a:ext uri="{FF2B5EF4-FFF2-40B4-BE49-F238E27FC236}">
                <a16:creationId xmlns:a16="http://schemas.microsoft.com/office/drawing/2014/main" xmlns="" id="{5D4828D5-BDCE-8802-1C24-DF9F80A057AF}"/>
              </a:ext>
            </a:extLst>
          </p:cNvPr>
          <p:cNvSpPr txBox="1"/>
          <p:nvPr/>
        </p:nvSpPr>
        <p:spPr>
          <a:xfrm>
            <a:off x="804782" y="1329069"/>
            <a:ext cx="73930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dirty="0">
                <a:latin typeface="Montserrat Light" panose="020B0604020202020204" charset="0"/>
              </a:rPr>
              <a:t>Optamos por la metodología del </a:t>
            </a:r>
            <a:r>
              <a:rPr lang="es-419" dirty="0" err="1">
                <a:latin typeface="Montserrat Light" panose="020B0604020202020204" charset="0"/>
              </a:rPr>
              <a:t>Design</a:t>
            </a:r>
            <a:r>
              <a:rPr lang="es-419" dirty="0">
                <a:latin typeface="Montserrat Light" panose="020B0604020202020204" charset="0"/>
              </a:rPr>
              <a:t> </a:t>
            </a:r>
            <a:r>
              <a:rPr lang="es-419" dirty="0" err="1">
                <a:latin typeface="Montserrat Light" panose="020B0604020202020204" charset="0"/>
              </a:rPr>
              <a:t>Thinking</a:t>
            </a:r>
            <a:r>
              <a:rPr lang="es-419" dirty="0">
                <a:latin typeface="Montserrat Light" panose="020B0604020202020204" charset="0"/>
              </a:rPr>
              <a:t> debido a su capacidad para abordar </a:t>
            </a:r>
            <a:r>
              <a:rPr lang="es-419" dirty="0" smtClean="0">
                <a:latin typeface="Montserrat Light" panose="020B0604020202020204" charset="0"/>
              </a:rPr>
              <a:t>problemas, </a:t>
            </a:r>
            <a:r>
              <a:rPr lang="es-419" dirty="0">
                <a:latin typeface="Montserrat Light" panose="020B0604020202020204" charset="0"/>
              </a:rPr>
              <a:t>teniendo en cuenta las perspectivas y necesidades de los usuarios, que en nuestro contexto comprenden a la comunidad educativa en su conjunto. Además, se decidió aplicar el enfoque "Hazlo tú mismo" (DIY: Do </a:t>
            </a:r>
            <a:r>
              <a:rPr lang="es-419" dirty="0" err="1">
                <a:latin typeface="Montserrat Light" panose="020B0604020202020204" charset="0"/>
              </a:rPr>
              <a:t>It</a:t>
            </a:r>
            <a:r>
              <a:rPr lang="es-419" dirty="0">
                <a:latin typeface="Montserrat Light" panose="020B0604020202020204" charset="0"/>
              </a:rPr>
              <a:t> </a:t>
            </a:r>
            <a:r>
              <a:rPr lang="es-419" dirty="0" err="1">
                <a:latin typeface="Montserrat Light" panose="020B0604020202020204" charset="0"/>
              </a:rPr>
              <a:t>Yourself</a:t>
            </a:r>
            <a:r>
              <a:rPr lang="es-419" dirty="0">
                <a:latin typeface="Montserrat Light" panose="020B0604020202020204" charset="0"/>
              </a:rPr>
              <a:t>) porque se adapta a nuestros objetivos y promueve la participación activa de los miembros de la comunidad educativa. Este enfoque empodera a </a:t>
            </a:r>
            <a:r>
              <a:rPr lang="es-419" dirty="0" smtClean="0">
                <a:latin typeface="Montserrat Light" panose="020B0604020202020204" charset="0"/>
              </a:rPr>
              <a:t>la comunidad educativa para </a:t>
            </a:r>
            <a:r>
              <a:rPr lang="es-419" dirty="0">
                <a:latin typeface="Montserrat Light" panose="020B0604020202020204" charset="0"/>
              </a:rPr>
              <a:t>que sean partícipes activos en la creación y solución de problemas, fomentando </a:t>
            </a:r>
            <a:r>
              <a:rPr lang="es-419" dirty="0" smtClean="0">
                <a:latin typeface="Montserrat Light" panose="020B0604020202020204" charset="0"/>
              </a:rPr>
              <a:t>un </a:t>
            </a:r>
            <a:r>
              <a:rPr lang="es-419" dirty="0">
                <a:latin typeface="Montserrat Light" panose="020B0604020202020204" charset="0"/>
              </a:rPr>
              <a:t>ambiente de aprendizaje colaborativo y el desarrollo de habilidades prácticas fundamentales.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84D2EA2-AB01-FF06-7504-5445AFC83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3156" y="4372353"/>
            <a:ext cx="1629294" cy="50773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BFBF802-98F0-DBCA-53EC-CF9497767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75" y="274321"/>
            <a:ext cx="1261871" cy="46647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E544659-8F54-781B-8FC6-83FEBA42C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809" y="286455"/>
            <a:ext cx="1261870" cy="33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9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70;p35">
            <a:extLst>
              <a:ext uri="{FF2B5EF4-FFF2-40B4-BE49-F238E27FC236}">
                <a16:creationId xmlns:a16="http://schemas.microsoft.com/office/drawing/2014/main" xmlns="" id="{34414BB5-3228-05E3-651C-73185CFAD3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41058" y="507556"/>
            <a:ext cx="5846281" cy="8215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Montserrat" pitchFamily="2" charset="0"/>
                <a:cs typeface="Calibri" panose="020F0502020204030204" pitchFamily="34" charset="0"/>
              </a:rPr>
              <a:t>Solución del problema</a:t>
            </a:r>
            <a:r>
              <a:rPr lang="es-ES" b="1" dirty="0">
                <a:solidFill>
                  <a:schemeClr val="tx1"/>
                </a:solidFill>
                <a:latin typeface="Montserrat" pitchFamily="2" charset="0"/>
                <a:cs typeface="Calibri" panose="020F0502020204030204" pitchFamily="34" charset="0"/>
                <a:sym typeface="Montserrat"/>
              </a:rPr>
              <a:t> </a:t>
            </a:r>
            <a:endParaRPr sz="3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CuadroTexto 2">
            <a:extLst>
              <a:ext uri="{FF2B5EF4-FFF2-40B4-BE49-F238E27FC236}">
                <a16:creationId xmlns:a16="http://schemas.microsoft.com/office/drawing/2014/main" xmlns="" id="{5D4828D5-BDCE-8802-1C24-DF9F80A057AF}"/>
              </a:ext>
            </a:extLst>
          </p:cNvPr>
          <p:cNvSpPr txBox="1"/>
          <p:nvPr/>
        </p:nvSpPr>
        <p:spPr>
          <a:xfrm>
            <a:off x="544750" y="1329069"/>
            <a:ext cx="37064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solidFill>
                  <a:schemeClr val="tx1"/>
                </a:solidFill>
                <a:latin typeface="Montserrat Light" panose="00000400000000000000" pitchFamily="2" charset="0"/>
              </a:rPr>
              <a:t>Momento 1</a:t>
            </a:r>
          </a:p>
          <a:p>
            <a:pPr algn="just"/>
            <a:endParaRPr lang="es-MX" dirty="0">
              <a:solidFill>
                <a:schemeClr val="tx1"/>
              </a:solidFill>
              <a:latin typeface="Montserrat Light" panose="00000400000000000000" pitchFamily="2" charset="0"/>
            </a:endParaRPr>
          </a:p>
          <a:p>
            <a:pPr algn="just"/>
            <a:r>
              <a:rPr lang="es-MX" dirty="0">
                <a:solidFill>
                  <a:schemeClr val="tx1"/>
                </a:solidFill>
                <a:latin typeface="Montserrat Light" panose="00000400000000000000" pitchFamily="2" charset="0"/>
              </a:rPr>
              <a:t>Preparación: </a:t>
            </a:r>
            <a:r>
              <a:rPr lang="es-MX" dirty="0" smtClean="0">
                <a:solidFill>
                  <a:schemeClr val="tx1"/>
                </a:solidFill>
                <a:latin typeface="Montserrat Light" panose="00000400000000000000" pitchFamily="2" charset="0"/>
              </a:rPr>
              <a:t>Se organizo grupo de trabajos con el fin de asignar un rol a cada integrante para que indaguen en los diferentes medios virtuales sobre modelos de kit de robótica para fortalecer el enfoque STEM en instituciones educativa oficial.</a:t>
            </a:r>
            <a:endParaRPr lang="es-MX" dirty="0">
              <a:solidFill>
                <a:schemeClr val="tx1"/>
              </a:solidFill>
              <a:latin typeface="Montserrat Light" panose="00000400000000000000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84D2EA2-AB01-FF06-7504-5445AFC83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3156" y="4372353"/>
            <a:ext cx="1629294" cy="50773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BFBF802-98F0-DBCA-53EC-CF9497767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75" y="274321"/>
            <a:ext cx="1261871" cy="46647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E544659-8F54-781B-8FC6-83FEBA42C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809" y="286455"/>
            <a:ext cx="1261870" cy="330856"/>
          </a:xfrm>
          <a:prstGeom prst="rect">
            <a:avLst/>
          </a:prstGeom>
        </p:spPr>
      </p:pic>
      <p:sp>
        <p:nvSpPr>
          <p:cNvPr id="8" name="CuadroTexto 2">
            <a:extLst>
              <a:ext uri="{FF2B5EF4-FFF2-40B4-BE49-F238E27FC236}">
                <a16:creationId xmlns:a16="http://schemas.microsoft.com/office/drawing/2014/main" xmlns="" id="{4ABF85F7-CF96-7A60-27CC-C0C47578F2A3}"/>
              </a:ext>
            </a:extLst>
          </p:cNvPr>
          <p:cNvSpPr txBox="1"/>
          <p:nvPr/>
        </p:nvSpPr>
        <p:spPr>
          <a:xfrm>
            <a:off x="4640094" y="1329069"/>
            <a:ext cx="38719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solidFill>
                  <a:schemeClr val="tx1"/>
                </a:solidFill>
                <a:latin typeface="Montserrat Light" panose="00000400000000000000" pitchFamily="2" charset="0"/>
              </a:rPr>
              <a:t>Momento 2.</a:t>
            </a:r>
          </a:p>
          <a:p>
            <a:pPr algn="just"/>
            <a:endParaRPr lang="es-MX" dirty="0">
              <a:solidFill>
                <a:schemeClr val="tx1"/>
              </a:solidFill>
              <a:latin typeface="Montserrat Light" panose="00000400000000000000" pitchFamily="2" charset="0"/>
            </a:endParaRPr>
          </a:p>
          <a:p>
            <a:pPr algn="just"/>
            <a:r>
              <a:rPr lang="es-MX" dirty="0" smtClean="0">
                <a:solidFill>
                  <a:schemeClr val="tx1"/>
                </a:solidFill>
                <a:latin typeface="Montserrat Light" panose="00000400000000000000" pitchFamily="2" charset="0"/>
              </a:rPr>
              <a:t>Se asigno un rol a cada miembro del equipo:</a:t>
            </a:r>
            <a:endParaRPr lang="es-MX" dirty="0">
              <a:solidFill>
                <a:schemeClr val="tx1"/>
              </a:solidFill>
              <a:latin typeface="Montserrat Light" panose="00000400000000000000" pitchFamily="2" charset="0"/>
            </a:endParaRPr>
          </a:p>
          <a:p>
            <a:pPr algn="just"/>
            <a:endParaRPr lang="es-MX" dirty="0">
              <a:solidFill>
                <a:schemeClr val="tx1"/>
              </a:solidFill>
              <a:latin typeface="Montserrat Light" panose="00000400000000000000" pitchFamily="2" charset="0"/>
            </a:endParaRPr>
          </a:p>
          <a:p>
            <a:pPr algn="just"/>
            <a:r>
              <a:rPr lang="es-MX" dirty="0" err="1" smtClean="0">
                <a:solidFill>
                  <a:schemeClr val="tx1"/>
                </a:solidFill>
                <a:latin typeface="Montserrat Light" panose="00000400000000000000" pitchFamily="2" charset="0"/>
              </a:rPr>
              <a:t>Jhosnely</a:t>
            </a:r>
            <a:r>
              <a:rPr lang="es-MX" dirty="0" smtClean="0">
                <a:solidFill>
                  <a:schemeClr val="tx1"/>
                </a:solidFill>
                <a:latin typeface="Montserrat Light" panose="00000400000000000000" pitchFamily="2" charset="0"/>
              </a:rPr>
              <a:t> Reyes: Ingeniera e Investigadora</a:t>
            </a:r>
          </a:p>
          <a:p>
            <a:pPr algn="just"/>
            <a:r>
              <a:rPr lang="es-MX" dirty="0" smtClean="0">
                <a:solidFill>
                  <a:schemeClr val="tx1"/>
                </a:solidFill>
                <a:latin typeface="Montserrat Light" panose="00000400000000000000" pitchFamily="2" charset="0"/>
              </a:rPr>
              <a:t>Josué Ramos: Ingeniero y Constructor</a:t>
            </a:r>
          </a:p>
          <a:p>
            <a:pPr algn="just"/>
            <a:r>
              <a:rPr lang="es-MX" dirty="0" err="1" smtClean="0">
                <a:solidFill>
                  <a:schemeClr val="tx1"/>
                </a:solidFill>
                <a:latin typeface="Montserrat Light" panose="00000400000000000000" pitchFamily="2" charset="0"/>
              </a:rPr>
              <a:t>Jheremy</a:t>
            </a:r>
            <a:r>
              <a:rPr lang="es-MX" dirty="0" smtClean="0">
                <a:solidFill>
                  <a:schemeClr val="tx1"/>
                </a:solidFill>
                <a:latin typeface="Montserrat Light" panose="00000400000000000000" pitchFamily="2" charset="0"/>
              </a:rPr>
              <a:t> González: Diseñadora y Constructora</a:t>
            </a:r>
            <a:endParaRPr lang="es-MX" dirty="0">
              <a:solidFill>
                <a:schemeClr val="tx1"/>
              </a:solidFill>
              <a:latin typeface="Montserrat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58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70;p35">
            <a:extLst>
              <a:ext uri="{FF2B5EF4-FFF2-40B4-BE49-F238E27FC236}">
                <a16:creationId xmlns:a16="http://schemas.microsoft.com/office/drawing/2014/main" xmlns="" id="{34414BB5-3228-05E3-651C-73185CFAD3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41058" y="507556"/>
            <a:ext cx="5846281" cy="8215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Montserrat" pitchFamily="2" charset="0"/>
                <a:cs typeface="Calibri" panose="020F0502020204030204" pitchFamily="34" charset="0"/>
              </a:rPr>
              <a:t>Solución del problema</a:t>
            </a:r>
            <a:r>
              <a:rPr lang="es-ES" b="1" dirty="0">
                <a:solidFill>
                  <a:schemeClr val="tx1"/>
                </a:solidFill>
                <a:latin typeface="Montserrat" pitchFamily="2" charset="0"/>
                <a:cs typeface="Calibri" panose="020F0502020204030204" pitchFamily="34" charset="0"/>
                <a:sym typeface="Montserrat"/>
              </a:rPr>
              <a:t> </a:t>
            </a:r>
            <a:endParaRPr sz="3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84D2EA2-AB01-FF06-7504-5445AFC83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3156" y="4372353"/>
            <a:ext cx="1629294" cy="50773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BFBF802-98F0-DBCA-53EC-CF9497767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75" y="274321"/>
            <a:ext cx="1261871" cy="46647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E544659-8F54-781B-8FC6-83FEBA42C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809" y="286455"/>
            <a:ext cx="1261870" cy="330856"/>
          </a:xfrm>
          <a:prstGeom prst="rect">
            <a:avLst/>
          </a:prstGeom>
        </p:spPr>
      </p:pic>
      <p:sp>
        <p:nvSpPr>
          <p:cNvPr id="2" name="CuadroTexto 2">
            <a:extLst>
              <a:ext uri="{FF2B5EF4-FFF2-40B4-BE49-F238E27FC236}">
                <a16:creationId xmlns:a16="http://schemas.microsoft.com/office/drawing/2014/main" xmlns="" id="{5D09C4AE-6C2A-E35C-BF5C-301A4A70EE53}"/>
              </a:ext>
            </a:extLst>
          </p:cNvPr>
          <p:cNvSpPr txBox="1"/>
          <p:nvPr/>
        </p:nvSpPr>
        <p:spPr>
          <a:xfrm>
            <a:off x="551235" y="1329069"/>
            <a:ext cx="39643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solidFill>
                  <a:schemeClr val="tx1"/>
                </a:solidFill>
                <a:latin typeface="Montserrat Light" panose="00000400000000000000" pitchFamily="2" charset="0"/>
              </a:rPr>
              <a:t>Momento 3.</a:t>
            </a:r>
          </a:p>
          <a:p>
            <a:pPr algn="just"/>
            <a:endParaRPr lang="es-MX" b="1" dirty="0">
              <a:solidFill>
                <a:schemeClr val="tx1"/>
              </a:solidFill>
              <a:latin typeface="Montserrat Light" panose="00000400000000000000" pitchFamily="2" charset="0"/>
            </a:endParaRPr>
          </a:p>
          <a:p>
            <a:pPr algn="just"/>
            <a:r>
              <a:rPr lang="es-MX" dirty="0">
                <a:solidFill>
                  <a:schemeClr val="tx1"/>
                </a:solidFill>
                <a:latin typeface="Montserrat Light" panose="00000400000000000000" pitchFamily="2" charset="0"/>
              </a:rPr>
              <a:t>Alistamiento de recursos o elementos</a:t>
            </a:r>
            <a:r>
              <a:rPr lang="es-MX" dirty="0" smtClean="0">
                <a:solidFill>
                  <a:schemeClr val="tx1"/>
                </a:solidFill>
                <a:latin typeface="Montserrat Light" panose="00000400000000000000" pitchFamily="2" charset="0"/>
              </a:rPr>
              <a:t>:</a:t>
            </a:r>
            <a:endParaRPr lang="es-MX" dirty="0">
              <a:solidFill>
                <a:schemeClr val="tx1"/>
              </a:solidFill>
              <a:latin typeface="Montserrat Light" panose="00000400000000000000" pitchFamily="2" charset="0"/>
            </a:endParaRPr>
          </a:p>
          <a:p>
            <a:pPr algn="just"/>
            <a:endParaRPr lang="es-CO" dirty="0">
              <a:solidFill>
                <a:schemeClr val="tx1"/>
              </a:solidFill>
              <a:latin typeface="Montserrat Light" panose="00000400000000000000" pitchFamily="2" charset="0"/>
            </a:endParaRPr>
          </a:p>
        </p:txBody>
      </p:sp>
      <p:sp>
        <p:nvSpPr>
          <p:cNvPr id="10" name="CuadroTexto 2">
            <a:extLst>
              <a:ext uri="{FF2B5EF4-FFF2-40B4-BE49-F238E27FC236}">
                <a16:creationId xmlns:a16="http://schemas.microsoft.com/office/drawing/2014/main" xmlns="" id="{F219E0EA-DBEB-A7B1-3C57-AC937F2ACFA1}"/>
              </a:ext>
            </a:extLst>
          </p:cNvPr>
          <p:cNvSpPr txBox="1"/>
          <p:nvPr/>
        </p:nvSpPr>
        <p:spPr>
          <a:xfrm>
            <a:off x="5161727" y="1340643"/>
            <a:ext cx="352507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solidFill>
                  <a:schemeClr val="tx1"/>
                </a:solidFill>
                <a:latin typeface="Montserrat Light" panose="00000400000000000000" pitchFamily="2" charset="0"/>
              </a:rPr>
              <a:t>Momento 4.</a:t>
            </a:r>
          </a:p>
          <a:p>
            <a:pPr algn="just"/>
            <a:endParaRPr lang="es-MX" dirty="0">
              <a:solidFill>
                <a:schemeClr val="tx1"/>
              </a:solidFill>
              <a:latin typeface="Montserrat Light" panose="00000400000000000000" pitchFamily="2" charset="0"/>
            </a:endParaRPr>
          </a:p>
          <a:p>
            <a:pPr algn="just"/>
            <a:r>
              <a:rPr lang="es-ES" dirty="0" smtClean="0">
                <a:latin typeface="Montserrat Light" panose="020B0604020202020204" charset="0"/>
              </a:rPr>
              <a:t>Esta es </a:t>
            </a:r>
            <a:r>
              <a:rPr lang="es-ES" dirty="0">
                <a:latin typeface="Montserrat Light" panose="020B0604020202020204" charset="0"/>
              </a:rPr>
              <a:t>una iniciativa innovadora que busca fortalecer la robótica educativa en los estudiantes de </a:t>
            </a:r>
            <a:r>
              <a:rPr lang="es-ES" dirty="0" smtClean="0">
                <a:latin typeface="Montserrat Light" panose="020B0604020202020204" charset="0"/>
              </a:rPr>
              <a:t>estrato socioeconómico bajo, a través de la practica con herramientas de fácil acceso para fortalecer el enfoque STEM y el emprendimiento tecnológico con el fin de dar  solución a problemas del entorno social .</a:t>
            </a:r>
            <a:endParaRPr lang="es-CO" dirty="0">
              <a:solidFill>
                <a:schemeClr val="tx1"/>
              </a:solidFill>
              <a:latin typeface="Montserrat Light" panose="020B060402020202020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965927"/>
              </p:ext>
            </p:extLst>
          </p:nvPr>
        </p:nvGraphicFramePr>
        <p:xfrm>
          <a:off x="551235" y="2389355"/>
          <a:ext cx="4293140" cy="2001520"/>
        </p:xfrm>
        <a:graphic>
          <a:graphicData uri="http://schemas.openxmlformats.org/drawingml/2006/table">
            <a:tbl>
              <a:tblPr firstRow="1" bandRow="1">
                <a:tableStyleId>{32C5FAD2-183E-495A-88D6-5BC58F5F2225}</a:tableStyleId>
              </a:tblPr>
              <a:tblGrid>
                <a:gridCol w="343711"/>
                <a:gridCol w="3949429"/>
              </a:tblGrid>
              <a:tr h="370840">
                <a:tc>
                  <a:txBody>
                    <a:bodyPr/>
                    <a:lstStyle/>
                    <a:p>
                      <a:r>
                        <a:rPr lang="es-MX" dirty="0" smtClean="0">
                          <a:latin typeface="Montserrat Light" panose="020B0604020202020204" charset="0"/>
                        </a:rPr>
                        <a:t>1</a:t>
                      </a:r>
                      <a:endParaRPr lang="es-ES" dirty="0">
                        <a:latin typeface="Montserrat Light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>
                          <a:latin typeface="Montserrat Light" panose="020B0604020202020204" charset="0"/>
                        </a:rPr>
                        <a:t>Programa de diseño </a:t>
                      </a:r>
                      <a:r>
                        <a:rPr lang="es-MX" baseline="0" dirty="0" smtClean="0">
                          <a:latin typeface="Montserrat Light" panose="020B0604020202020204" charset="0"/>
                        </a:rPr>
                        <a:t> </a:t>
                      </a:r>
                      <a:endParaRPr lang="es-ES" dirty="0">
                        <a:latin typeface="Montserrat Light" panose="020B060402020202020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>
                          <a:latin typeface="Montserrat Light" panose="020B0604020202020204" charset="0"/>
                        </a:rPr>
                        <a:t>2</a:t>
                      </a:r>
                      <a:endParaRPr lang="es-ES" dirty="0">
                        <a:latin typeface="Montserrat Light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>
                          <a:latin typeface="Montserrat Light" panose="020B0604020202020204" charset="0"/>
                        </a:rPr>
                        <a:t>Materiales y componentes electrónicos reciclados.</a:t>
                      </a:r>
                      <a:endParaRPr lang="es-ES" dirty="0">
                        <a:latin typeface="Montserrat Light" panose="020B060402020202020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>
                          <a:latin typeface="Montserrat Light" panose="020B0604020202020204" charset="0"/>
                        </a:rPr>
                        <a:t>3</a:t>
                      </a:r>
                      <a:endParaRPr lang="es-ES" dirty="0">
                        <a:latin typeface="Montserrat Light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 Light" panose="020B0604020202020204" charset="0"/>
                        </a:rPr>
                        <a:t>Pinzas,</a:t>
                      </a:r>
                      <a:r>
                        <a:rPr lang="es-MX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 Light" panose="020B0604020202020204" charset="0"/>
                        </a:rPr>
                        <a:t> cúter, calibrador pie de rey</a:t>
                      </a:r>
                      <a:endParaRPr lang="es-ES" dirty="0">
                        <a:solidFill>
                          <a:schemeClr val="tx1">
                            <a:lumMod val="50000"/>
                          </a:schemeClr>
                        </a:solidFill>
                        <a:latin typeface="Montserrat Light" panose="020B060402020202020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>
                          <a:latin typeface="Montserrat Light" panose="020B0604020202020204" charset="0"/>
                        </a:rPr>
                        <a:t>4</a:t>
                      </a:r>
                      <a:endParaRPr lang="es-ES" dirty="0">
                        <a:latin typeface="Montserrat Light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 Light" panose="020B0604020202020204" charset="0"/>
                        </a:rPr>
                        <a:t>Impresora 3D con filamento PLA</a:t>
                      </a:r>
                      <a:endParaRPr lang="es-ES" dirty="0">
                        <a:solidFill>
                          <a:schemeClr val="tx1">
                            <a:lumMod val="50000"/>
                          </a:schemeClr>
                        </a:solidFill>
                        <a:latin typeface="Montserrat Light" panose="020B060402020202020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>
                          <a:latin typeface="Montserrat Light" panose="020B0604020202020204" charset="0"/>
                        </a:rPr>
                        <a:t>5</a:t>
                      </a:r>
                      <a:endParaRPr lang="es-ES" dirty="0">
                        <a:latin typeface="Montserrat Light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>
                          <a:latin typeface="Montserrat Light" panose="020B0604020202020204" charset="0"/>
                        </a:rPr>
                        <a:t>Kit </a:t>
                      </a:r>
                      <a:r>
                        <a:rPr lang="es-MX" dirty="0" err="1" smtClean="0">
                          <a:latin typeface="Montserrat Light" panose="020B0604020202020204" charset="0"/>
                        </a:rPr>
                        <a:t>Maker</a:t>
                      </a:r>
                      <a:r>
                        <a:rPr lang="es-MX" dirty="0" smtClean="0">
                          <a:latin typeface="Montserrat Light" panose="020B0604020202020204" charset="0"/>
                        </a:rPr>
                        <a:t> de CPE</a:t>
                      </a:r>
                      <a:endParaRPr lang="es-ES" dirty="0">
                        <a:latin typeface="Montserrat Light" panose="020B060402020202020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155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70;p35">
            <a:extLst>
              <a:ext uri="{FF2B5EF4-FFF2-40B4-BE49-F238E27FC236}">
                <a16:creationId xmlns:a16="http://schemas.microsoft.com/office/drawing/2014/main" xmlns="" id="{34414BB5-3228-05E3-651C-73185CFAD3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41058" y="507556"/>
            <a:ext cx="5846281" cy="8215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Montserrat" pitchFamily="2" charset="0"/>
                <a:cs typeface="Calibri" panose="020F0502020204030204" pitchFamily="34" charset="0"/>
              </a:rPr>
              <a:t>Solución del problema</a:t>
            </a:r>
            <a:r>
              <a:rPr lang="es-ES" b="1" dirty="0">
                <a:solidFill>
                  <a:schemeClr val="tx1"/>
                </a:solidFill>
                <a:latin typeface="Montserrat" pitchFamily="2" charset="0"/>
                <a:cs typeface="Calibri" panose="020F0502020204030204" pitchFamily="34" charset="0"/>
                <a:sym typeface="Montserrat"/>
              </a:rPr>
              <a:t> </a:t>
            </a:r>
            <a:endParaRPr sz="3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CuadroTexto 2">
            <a:extLst>
              <a:ext uri="{FF2B5EF4-FFF2-40B4-BE49-F238E27FC236}">
                <a16:creationId xmlns:a16="http://schemas.microsoft.com/office/drawing/2014/main" xmlns="" id="{5D4828D5-BDCE-8802-1C24-DF9F80A057AF}"/>
              </a:ext>
            </a:extLst>
          </p:cNvPr>
          <p:cNvSpPr txBox="1"/>
          <p:nvPr/>
        </p:nvSpPr>
        <p:spPr>
          <a:xfrm>
            <a:off x="418287" y="1251248"/>
            <a:ext cx="43774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solidFill>
                  <a:schemeClr val="tx1"/>
                </a:solidFill>
                <a:latin typeface="Montserrat Light" panose="00000400000000000000" pitchFamily="2" charset="0"/>
              </a:rPr>
              <a:t>Momento 5.</a:t>
            </a:r>
          </a:p>
          <a:p>
            <a:pPr algn="just"/>
            <a:endParaRPr lang="es-MX" dirty="0">
              <a:solidFill>
                <a:schemeClr val="tx1"/>
              </a:solidFill>
              <a:latin typeface="Montserrat Light" panose="00000400000000000000" pitchFamily="2" charset="0"/>
            </a:endParaRPr>
          </a:p>
          <a:p>
            <a:pPr algn="just"/>
            <a:r>
              <a:rPr lang="es-MX" dirty="0">
                <a:solidFill>
                  <a:schemeClr val="tx1"/>
                </a:solidFill>
                <a:latin typeface="Montserrat Light" panose="00000400000000000000" pitchFamily="2" charset="0"/>
              </a:rPr>
              <a:t>Ensamble del prototipo:</a:t>
            </a:r>
          </a:p>
          <a:p>
            <a:pPr algn="just"/>
            <a:endParaRPr lang="es-MX" dirty="0">
              <a:solidFill>
                <a:schemeClr val="tx1"/>
              </a:solidFill>
              <a:latin typeface="Montserrat Light" panose="00000400000000000000" pitchFamily="2" charset="0"/>
            </a:endParaRPr>
          </a:p>
          <a:p>
            <a:pPr algn="just"/>
            <a:r>
              <a:rPr lang="es-MX" dirty="0" smtClean="0">
                <a:solidFill>
                  <a:schemeClr val="tx1"/>
                </a:solidFill>
                <a:latin typeface="Montserrat Light" panose="00000400000000000000" pitchFamily="2" charset="0"/>
              </a:rPr>
              <a:t>El primer prototipo se realizo con materiales reciclados del entorno,  después de seguir investigando se mejoro el diseño utilizando herramientas 3D para mejorar el diseño y hacerlo mas atractivo al publico.</a:t>
            </a:r>
            <a:endParaRPr lang="es-CO" dirty="0">
              <a:solidFill>
                <a:schemeClr val="tx1"/>
              </a:solidFill>
              <a:latin typeface="Montserrat Light" panose="00000400000000000000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84D2EA2-AB01-FF06-7504-5445AFC83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3156" y="4372353"/>
            <a:ext cx="1629294" cy="50773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BFBF802-98F0-DBCA-53EC-CF9497767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75" y="274321"/>
            <a:ext cx="1261871" cy="46647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E544659-8F54-781B-8FC6-83FEBA42C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809" y="286455"/>
            <a:ext cx="1261870" cy="330856"/>
          </a:xfrm>
          <a:prstGeom prst="rect">
            <a:avLst/>
          </a:prstGeom>
        </p:spPr>
      </p:pic>
      <p:sp>
        <p:nvSpPr>
          <p:cNvPr id="2" name="CuadroTexto 2">
            <a:extLst>
              <a:ext uri="{FF2B5EF4-FFF2-40B4-BE49-F238E27FC236}">
                <a16:creationId xmlns:a16="http://schemas.microsoft.com/office/drawing/2014/main" xmlns="" id="{5D09C4AE-6C2A-E35C-BF5C-301A4A70EE53}"/>
              </a:ext>
            </a:extLst>
          </p:cNvPr>
          <p:cNvSpPr txBox="1"/>
          <p:nvPr/>
        </p:nvSpPr>
        <p:spPr>
          <a:xfrm>
            <a:off x="5252803" y="1251248"/>
            <a:ext cx="34892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solidFill>
                  <a:schemeClr val="tx1"/>
                </a:solidFill>
                <a:latin typeface="Montserrat Light" panose="00000400000000000000" pitchFamily="2" charset="0"/>
              </a:rPr>
              <a:t>Momento 6.</a:t>
            </a:r>
          </a:p>
          <a:p>
            <a:pPr algn="just"/>
            <a:endParaRPr lang="es-MX" dirty="0">
              <a:solidFill>
                <a:schemeClr val="tx1"/>
              </a:solidFill>
              <a:latin typeface="Montserrat Light" panose="00000400000000000000" pitchFamily="2" charset="0"/>
            </a:endParaRPr>
          </a:p>
          <a:p>
            <a:pPr algn="just"/>
            <a:r>
              <a:rPr lang="es-MX" dirty="0">
                <a:solidFill>
                  <a:schemeClr val="tx1"/>
                </a:solidFill>
                <a:latin typeface="Montserrat Light" panose="00000400000000000000" pitchFamily="2" charset="0"/>
              </a:rPr>
              <a:t>Prototipo </a:t>
            </a:r>
            <a:r>
              <a:rPr lang="es-MX" dirty="0" smtClean="0">
                <a:solidFill>
                  <a:schemeClr val="tx1"/>
                </a:solidFill>
                <a:latin typeface="Montserrat Light" panose="00000400000000000000" pitchFamily="2" charset="0"/>
              </a:rPr>
              <a:t>final</a:t>
            </a:r>
            <a:endParaRPr lang="es-CO" dirty="0">
              <a:solidFill>
                <a:schemeClr val="tx1"/>
              </a:solidFill>
              <a:latin typeface="Montserrat Light" panose="00000400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0" r="15745"/>
          <a:stretch/>
        </p:blipFill>
        <p:spPr>
          <a:xfrm>
            <a:off x="505837" y="3452012"/>
            <a:ext cx="2101175" cy="1428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391" y="2503992"/>
            <a:ext cx="2307661" cy="1091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41"/>
          <a:stretch/>
        </p:blipFill>
        <p:spPr>
          <a:xfrm>
            <a:off x="5220623" y="2266910"/>
            <a:ext cx="1136768" cy="1565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101" y="3341245"/>
            <a:ext cx="2192633" cy="1649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0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70;p35">
            <a:extLst>
              <a:ext uri="{FF2B5EF4-FFF2-40B4-BE49-F238E27FC236}">
                <a16:creationId xmlns:a16="http://schemas.microsoft.com/office/drawing/2014/main" xmlns="" id="{34414BB5-3228-05E3-651C-73185CFAD3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41058" y="507556"/>
            <a:ext cx="5846281" cy="821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s-CO" b="1" dirty="0">
                <a:solidFill>
                  <a:schemeClr val="tx1"/>
                </a:solidFill>
                <a:latin typeface="Montserrat" pitchFamily="2" charset="0"/>
                <a:cs typeface="Calibri" panose="020F0502020204030204" pitchFamily="34" charset="0"/>
              </a:rPr>
              <a:t>Reflexión, evaluación y conclusión</a:t>
            </a:r>
            <a:endParaRPr b="1" dirty="0">
              <a:solidFill>
                <a:schemeClr val="tx1"/>
              </a:solidFill>
              <a:latin typeface="Montserrat" pitchFamily="2" charset="0"/>
              <a:cs typeface="Calibri" panose="020F0502020204030204" pitchFamily="34" charset="0"/>
            </a:endParaRPr>
          </a:p>
        </p:txBody>
      </p:sp>
      <p:sp>
        <p:nvSpPr>
          <p:cNvPr id="4" name="CuadroTexto 2">
            <a:extLst>
              <a:ext uri="{FF2B5EF4-FFF2-40B4-BE49-F238E27FC236}">
                <a16:creationId xmlns:a16="http://schemas.microsoft.com/office/drawing/2014/main" xmlns="" id="{5D4828D5-BDCE-8802-1C24-DF9F80A057AF}"/>
              </a:ext>
            </a:extLst>
          </p:cNvPr>
          <p:cNvSpPr txBox="1"/>
          <p:nvPr/>
        </p:nvSpPr>
        <p:spPr>
          <a:xfrm>
            <a:off x="216644" y="1949590"/>
            <a:ext cx="28404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solidFill>
                  <a:schemeClr val="tx1"/>
                </a:solidFill>
                <a:latin typeface="Montserrat Light" panose="00000400000000000000" pitchFamily="2" charset="0"/>
              </a:rPr>
              <a:t>Conclusiones:</a:t>
            </a:r>
          </a:p>
          <a:p>
            <a:pPr algn="just"/>
            <a:r>
              <a:rPr lang="es-CO" dirty="0">
                <a:latin typeface="Montserrat Light" panose="020B0604020202020204" charset="0"/>
              </a:rPr>
              <a:t>S</a:t>
            </a:r>
            <a:r>
              <a:rPr lang="es-CO" dirty="0" smtClean="0">
                <a:latin typeface="Montserrat Light" panose="020B0604020202020204" charset="0"/>
              </a:rPr>
              <a:t>e </a:t>
            </a:r>
            <a:r>
              <a:rPr lang="es-CO" dirty="0">
                <a:latin typeface="Montserrat Light" panose="020B0604020202020204" charset="0"/>
              </a:rPr>
              <a:t>logró </a:t>
            </a:r>
            <a:r>
              <a:rPr lang="es-CO" dirty="0" smtClean="0">
                <a:latin typeface="Montserrat Light" panose="020B0604020202020204" charset="0"/>
              </a:rPr>
              <a:t>fortalecer algunas de </a:t>
            </a:r>
            <a:r>
              <a:rPr lang="es-CO" dirty="0">
                <a:latin typeface="Montserrat Light" panose="020B0604020202020204" charset="0"/>
              </a:rPr>
              <a:t>las competencias del siglo XXI en los </a:t>
            </a:r>
            <a:r>
              <a:rPr lang="es-CO" dirty="0" smtClean="0">
                <a:latin typeface="Montserrat Light" panose="020B0604020202020204" charset="0"/>
              </a:rPr>
              <a:t>estudiantes, llevándolo al autoaprendizaje, con el fin de promover la autonomía y la construcción de conocimiento a través de la practica, aplicando el método “Hágalo usted mismo”</a:t>
            </a:r>
            <a:endParaRPr lang="es-MX" dirty="0">
              <a:solidFill>
                <a:schemeClr val="tx1"/>
              </a:solidFill>
              <a:latin typeface="Montserrat Light" panose="020B060402020202020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84D2EA2-AB01-FF06-7504-5445AFC83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3156" y="4372353"/>
            <a:ext cx="1629294" cy="50773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BFBF802-98F0-DBCA-53EC-CF9497767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75" y="274321"/>
            <a:ext cx="1261871" cy="46647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E544659-8F54-781B-8FC6-83FEBA42C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809" y="286455"/>
            <a:ext cx="1261870" cy="330856"/>
          </a:xfrm>
          <a:prstGeom prst="rect">
            <a:avLst/>
          </a:prstGeom>
        </p:spPr>
      </p:pic>
      <p:sp>
        <p:nvSpPr>
          <p:cNvPr id="10" name="CuadroTexto 2">
            <a:extLst>
              <a:ext uri="{FF2B5EF4-FFF2-40B4-BE49-F238E27FC236}">
                <a16:creationId xmlns:a16="http://schemas.microsoft.com/office/drawing/2014/main" xmlns="" id="{AF8BD7CF-7FA0-D638-ACE5-D48B09DCC940}"/>
              </a:ext>
            </a:extLst>
          </p:cNvPr>
          <p:cNvSpPr txBox="1"/>
          <p:nvPr/>
        </p:nvSpPr>
        <p:spPr>
          <a:xfrm>
            <a:off x="3151762" y="1949590"/>
            <a:ext cx="239300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solidFill>
                  <a:schemeClr val="tx1"/>
                </a:solidFill>
                <a:latin typeface="Montserrat Light" panose="00000400000000000000" pitchFamily="2" charset="0"/>
              </a:rPr>
              <a:t>Dificultades :</a:t>
            </a:r>
          </a:p>
          <a:p>
            <a:pPr algn="just"/>
            <a:r>
              <a:rPr lang="es-MX" dirty="0" smtClean="0">
                <a:solidFill>
                  <a:schemeClr val="tx1"/>
                </a:solidFill>
                <a:latin typeface="Montserrat Light" panose="00000400000000000000" pitchFamily="2" charset="0"/>
              </a:rPr>
              <a:t>El primer prototipo que se diseño presento problemas porque con el uso constante los materiales reciclados se fueron deteriorando</a:t>
            </a:r>
            <a:endParaRPr lang="es-MX" dirty="0">
              <a:solidFill>
                <a:schemeClr val="tx1"/>
              </a:solidFill>
              <a:latin typeface="Montserrat Light" panose="00000400000000000000" pitchFamily="2" charset="0"/>
            </a:endParaRPr>
          </a:p>
        </p:txBody>
      </p:sp>
      <p:sp>
        <p:nvSpPr>
          <p:cNvPr id="11" name="CuadroTexto 2">
            <a:extLst>
              <a:ext uri="{FF2B5EF4-FFF2-40B4-BE49-F238E27FC236}">
                <a16:creationId xmlns:a16="http://schemas.microsoft.com/office/drawing/2014/main" xmlns="" id="{CBC1623A-1371-A9DB-76F0-7A679859169B}"/>
              </a:ext>
            </a:extLst>
          </p:cNvPr>
          <p:cNvSpPr txBox="1"/>
          <p:nvPr/>
        </p:nvSpPr>
        <p:spPr>
          <a:xfrm>
            <a:off x="5783675" y="1949590"/>
            <a:ext cx="279611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solidFill>
                  <a:schemeClr val="tx1"/>
                </a:solidFill>
                <a:latin typeface="Montserrat Light" panose="00000400000000000000" pitchFamily="2" charset="0"/>
              </a:rPr>
              <a:t>Aportes:</a:t>
            </a:r>
          </a:p>
          <a:p>
            <a:pPr algn="just"/>
            <a:r>
              <a:rPr lang="es-MX" dirty="0" smtClean="0">
                <a:solidFill>
                  <a:schemeClr val="tx1"/>
                </a:solidFill>
                <a:latin typeface="Montserrat Light" panose="00000400000000000000" pitchFamily="2" charset="0"/>
              </a:rPr>
              <a:t>Se diseñaron 15 kit de robótica para que se utilicen en la clase de tecnología y se bajo a cero porciento el daño a los componentes electrónicos que se utilizan constantemente, lo que ha permitido que en la básica primaria se implemente este proyecto.</a:t>
            </a:r>
            <a:endParaRPr lang="es-MX" dirty="0">
              <a:solidFill>
                <a:schemeClr val="tx1"/>
              </a:solidFill>
              <a:latin typeface="Montserrat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37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ol Style by Slidesgo">
  <a:themeElements>
    <a:clrScheme name="Simple Light">
      <a:dk1>
        <a:srgbClr val="434343"/>
      </a:dk1>
      <a:lt1>
        <a:srgbClr val="FFFFFF"/>
      </a:lt1>
      <a:dk2>
        <a:srgbClr val="981FAC"/>
      </a:dk2>
      <a:lt2>
        <a:srgbClr val="981FAC"/>
      </a:lt2>
      <a:accent1>
        <a:srgbClr val="981FAC"/>
      </a:accent1>
      <a:accent2>
        <a:srgbClr val="FE9900"/>
      </a:accent2>
      <a:accent3>
        <a:srgbClr val="FF5722"/>
      </a:accent3>
      <a:accent4>
        <a:srgbClr val="FF006A"/>
      </a:accent4>
      <a:accent5>
        <a:srgbClr val="448AFF"/>
      </a:accent5>
      <a:accent6>
        <a:srgbClr val="512DA8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6765</TotalTime>
  <Words>588</Words>
  <Application>Microsoft Office PowerPoint</Application>
  <PresentationFormat>Presentación en pantalla (16:9)</PresentationFormat>
  <Paragraphs>61</Paragraphs>
  <Slides>10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Montserrat</vt:lpstr>
      <vt:lpstr>Arial</vt:lpstr>
      <vt:lpstr>Montserrat Light</vt:lpstr>
      <vt:lpstr>Arvo</vt:lpstr>
      <vt:lpstr>Calibri</vt:lpstr>
      <vt:lpstr>Cool Style by Slidesgo</vt:lpstr>
      <vt:lpstr>Presentación de PowerPoint</vt:lpstr>
      <vt:lpstr> </vt:lpstr>
      <vt:lpstr> </vt:lpstr>
      <vt:lpstr>Recursos tecnológicos</vt:lpstr>
      <vt:lpstr>Metodología </vt:lpstr>
      <vt:lpstr>Solución del problema </vt:lpstr>
      <vt:lpstr>Solución del problema </vt:lpstr>
      <vt:lpstr>Solución del problema </vt:lpstr>
      <vt:lpstr>Reflexión, evaluación y conclusión</vt:lpstr>
      <vt:lpstr>Gracias……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Yisel  Alejandra Recalde Eraso</dc:creator>
  <cp:lastModifiedBy>Cuenta Microsoft</cp:lastModifiedBy>
  <cp:revision>137</cp:revision>
  <dcterms:modified xsi:type="dcterms:W3CDTF">2023-10-24T01:03:54Z</dcterms:modified>
</cp:coreProperties>
</file>